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4" r:id="rId5"/>
    <p:sldId id="265" r:id="rId6"/>
    <p:sldId id="266" r:id="rId7"/>
    <p:sldId id="267" r:id="rId8"/>
    <p:sldId id="269" r:id="rId9"/>
    <p:sldId id="270" r:id="rId10"/>
    <p:sldId id="271" r:id="rId11"/>
    <p:sldId id="257" r:id="rId12"/>
    <p:sldId id="258" r:id="rId13"/>
    <p:sldId id="259" r:id="rId14"/>
    <p:sldId id="260" r:id="rId15"/>
    <p:sldId id="261" r:id="rId16"/>
    <p:sldId id="272" r:id="rId17"/>
    <p:sldId id="275" r:id="rId18"/>
    <p:sldId id="273" r:id="rId19"/>
    <p:sldId id="274"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7" autoAdjust="0"/>
    <p:restoredTop sz="94660"/>
  </p:normalViewPr>
  <p:slideViewPr>
    <p:cSldViewPr snapToGrid="0" showGuides="1">
      <p:cViewPr varScale="1">
        <p:scale>
          <a:sx n="120" d="100"/>
          <a:sy n="120" d="100"/>
        </p:scale>
        <p:origin x="12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Computers Compute</a:t>
            </a:r>
          </a:p>
        </p:txBody>
      </p:sp>
      <p:sp>
        <p:nvSpPr>
          <p:cNvPr id="3" name="Subtitle 2"/>
          <p:cNvSpPr>
            <a:spLocks noGrp="1"/>
          </p:cNvSpPr>
          <p:nvPr>
            <p:ph type="subTitle" idx="1"/>
          </p:nvPr>
        </p:nvSpPr>
        <p:spPr/>
        <p:txBody>
          <a:bodyPr/>
          <a:lstStyle/>
          <a:p>
            <a:r>
              <a:rPr lang="en-US" dirty="0"/>
              <a:t>AMSC/CMSC 460 Spring 2022</a:t>
            </a:r>
          </a:p>
          <a:p>
            <a:r>
              <a:rPr lang="en-US" dirty="0"/>
              <a:t>Dr. Christopher Moakler</a:t>
            </a:r>
          </a:p>
        </p:txBody>
      </p:sp>
    </p:spTree>
    <p:extLst>
      <p:ext uri="{BB962C8B-B14F-4D97-AF65-F5344CB8AC3E}">
        <p14:creationId xmlns:p14="http://schemas.microsoft.com/office/powerpoint/2010/main" val="59166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90AE-EFC3-45B1-A573-E277E3BE0B4E}"/>
              </a:ext>
            </a:extLst>
          </p:cNvPr>
          <p:cNvSpPr>
            <a:spLocks noGrp="1"/>
          </p:cNvSpPr>
          <p:nvPr>
            <p:ph type="title"/>
          </p:nvPr>
        </p:nvSpPr>
        <p:spPr>
          <a:xfrm>
            <a:off x="1222878" y="2581933"/>
            <a:ext cx="9746244" cy="1694134"/>
          </a:xfrm>
        </p:spPr>
        <p:txBody>
          <a:bodyPr/>
          <a:lstStyle/>
          <a:p>
            <a:r>
              <a:rPr lang="en-US" sz="5400" dirty="0"/>
              <a:t>What are the Pros and Cons of Computers?</a:t>
            </a:r>
          </a:p>
        </p:txBody>
      </p:sp>
    </p:spTree>
    <p:extLst>
      <p:ext uri="{BB962C8B-B14F-4D97-AF65-F5344CB8AC3E}">
        <p14:creationId xmlns:p14="http://schemas.microsoft.com/office/powerpoint/2010/main" val="317402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049" y="3080851"/>
            <a:ext cx="6517901" cy="696298"/>
          </a:xfrm>
        </p:spPr>
        <p:txBody>
          <a:bodyPr/>
          <a:lstStyle/>
          <a:p>
            <a:r>
              <a:rPr lang="en-US" sz="5400" dirty="0"/>
              <a:t>What is a Number?</a:t>
            </a:r>
          </a:p>
        </p:txBody>
      </p:sp>
    </p:spTree>
    <p:extLst>
      <p:ext uri="{BB962C8B-B14F-4D97-AF65-F5344CB8AC3E}">
        <p14:creationId xmlns:p14="http://schemas.microsoft.com/office/powerpoint/2010/main" val="19872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Classes of Numbers</a:t>
            </a:r>
          </a:p>
        </p:txBody>
      </p:sp>
      <p:pic>
        <p:nvPicPr>
          <p:cNvPr id="1026" name="Picture 2" descr="Venn Diagram of Numb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1991665"/>
            <a:ext cx="10602663" cy="39759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2A5755-7142-7B71-803E-F2DD08B4372E}"/>
              </a:ext>
            </a:extLst>
          </p:cNvPr>
          <p:cNvSpPr txBox="1"/>
          <p:nvPr/>
        </p:nvSpPr>
        <p:spPr>
          <a:xfrm>
            <a:off x="646110" y="6082116"/>
            <a:ext cx="8474035" cy="369332"/>
          </a:xfrm>
          <a:prstGeom prst="rect">
            <a:avLst/>
          </a:prstGeom>
          <a:noFill/>
        </p:spPr>
        <p:txBody>
          <a:bodyPr wrap="square">
            <a:spAutoFit/>
          </a:bodyPr>
          <a:lstStyle/>
          <a:p>
            <a:r>
              <a:rPr lang="en-US" dirty="0"/>
              <a:t>https://www.science4all.org/article/numbers-and-constructibility/</a:t>
            </a:r>
          </a:p>
        </p:txBody>
      </p:sp>
    </p:spTree>
    <p:extLst>
      <p:ext uri="{BB962C8B-B14F-4D97-AF65-F5344CB8AC3E}">
        <p14:creationId xmlns:p14="http://schemas.microsoft.com/office/powerpoint/2010/main" val="424381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9424" y="2990614"/>
            <a:ext cx="6693151" cy="876771"/>
          </a:xfrm>
        </p:spPr>
        <p:txBody>
          <a:bodyPr/>
          <a:lstStyle/>
          <a:p>
            <a:r>
              <a:rPr lang="en-US" sz="5400" dirty="0"/>
              <a:t>What is a Function?</a:t>
            </a:r>
          </a:p>
        </p:txBody>
      </p:sp>
    </p:spTree>
    <p:extLst>
      <p:ext uri="{BB962C8B-B14F-4D97-AF65-F5344CB8AC3E}">
        <p14:creationId xmlns:p14="http://schemas.microsoft.com/office/powerpoint/2010/main" val="10335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22425" y="1853248"/>
            <a:ext cx="8947150" cy="3430330"/>
          </a:xfrm>
          <a:prstGeom prst="rect">
            <a:avLst/>
          </a:prstGeom>
        </p:spPr>
      </p:pic>
      <p:sp>
        <p:nvSpPr>
          <p:cNvPr id="3" name="TextBox 2">
            <a:extLst>
              <a:ext uri="{FF2B5EF4-FFF2-40B4-BE49-F238E27FC236}">
                <a16:creationId xmlns:a16="http://schemas.microsoft.com/office/drawing/2014/main" id="{1E5441A2-34FC-22CB-2449-EFFAB4ACCA70}"/>
              </a:ext>
            </a:extLst>
          </p:cNvPr>
          <p:cNvSpPr txBox="1"/>
          <p:nvPr/>
        </p:nvSpPr>
        <p:spPr>
          <a:xfrm>
            <a:off x="9641907" y="5283578"/>
            <a:ext cx="817853" cy="369332"/>
          </a:xfrm>
          <a:prstGeom prst="rect">
            <a:avLst/>
          </a:prstGeom>
          <a:noFill/>
        </p:spPr>
        <p:txBody>
          <a:bodyPr wrap="none" rtlCol="0">
            <a:spAutoFit/>
          </a:bodyPr>
          <a:lstStyle/>
          <a:p>
            <a:r>
              <a:rPr lang="en-US" dirty="0"/>
              <a:t>Sauer</a:t>
            </a:r>
          </a:p>
        </p:txBody>
      </p:sp>
    </p:spTree>
    <p:extLst>
      <p:ext uri="{BB962C8B-B14F-4D97-AF65-F5344CB8AC3E}">
        <p14:creationId xmlns:p14="http://schemas.microsoft.com/office/powerpoint/2010/main" val="92239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Floating Point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mathematicians utilize Real numbers they typically assume those numbers have infinite precision.</a:t>
                </a:r>
              </a:p>
              <a:p>
                <a:pPr lvl="1"/>
                <a:r>
                  <a:rPr lang="en-US" dirty="0"/>
                  <a:t>I.e., 3,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22</m:t>
                        </m:r>
                      </m:num>
                      <m:den>
                        <m:r>
                          <a:rPr lang="en-US" b="0" i="1" smtClean="0">
                            <a:latin typeface="Cambria Math" panose="02040503050406030204" pitchFamily="18" charset="0"/>
                          </a:rPr>
                          <m:t>7</m:t>
                        </m:r>
                      </m:den>
                    </m:f>
                  </m:oMath>
                </a14:m>
                <a:r>
                  <a:rPr lang="en-US" dirty="0"/>
                  <a:t>, π</a:t>
                </a:r>
              </a:p>
              <a:p>
                <a:r>
                  <a:rPr lang="en-US" dirty="0"/>
                  <a:t>Computers do not have infinite memory in which to store numbers.</a:t>
                </a:r>
              </a:p>
              <a:p>
                <a:r>
                  <a:rPr lang="en-US" dirty="0"/>
                  <a:t>Computers almost universally store Floating Point numbers in the IEEE 754 standard.</a:t>
                </a:r>
              </a:p>
              <a:p>
                <a:r>
                  <a:rPr lang="en-US" dirty="0"/>
                  <a:t>This way of encoding numbers is incredibly well thought out and effective.</a:t>
                </a:r>
              </a:p>
              <a:p>
                <a:pPr lvl="1"/>
                <a:r>
                  <a:rPr lang="en-US" dirty="0"/>
                  <a:t>However, it creates some interesting situations for us as computational scientists.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r="-954"/>
                </a:stretch>
              </a:blipFill>
            </p:spPr>
            <p:txBody>
              <a:bodyPr/>
              <a:lstStyle/>
              <a:p>
                <a:r>
                  <a:rPr lang="en-US">
                    <a:noFill/>
                  </a:rPr>
                  <a:t> </a:t>
                </a:r>
              </a:p>
            </p:txBody>
          </p:sp>
        </mc:Fallback>
      </mc:AlternateContent>
    </p:spTree>
    <p:extLst>
      <p:ext uri="{BB962C8B-B14F-4D97-AF65-F5344CB8AC3E}">
        <p14:creationId xmlns:p14="http://schemas.microsoft.com/office/powerpoint/2010/main" val="372361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AA42-D65D-40DA-90E5-5A42ADFB5879}"/>
              </a:ext>
            </a:extLst>
          </p:cNvPr>
          <p:cNvSpPr>
            <a:spLocks noGrp="1"/>
          </p:cNvSpPr>
          <p:nvPr>
            <p:ph type="title"/>
          </p:nvPr>
        </p:nvSpPr>
        <p:spPr/>
        <p:txBody>
          <a:bodyPr/>
          <a:lstStyle/>
          <a:p>
            <a:r>
              <a:rPr lang="en-US" dirty="0"/>
              <a:t>IEEE 754 Single Precision Floats</a:t>
            </a:r>
          </a:p>
        </p:txBody>
      </p:sp>
      <p:pic>
        <p:nvPicPr>
          <p:cNvPr id="9218" name="Picture 2">
            <a:extLst>
              <a:ext uri="{FF2B5EF4-FFF2-40B4-BE49-F238E27FC236}">
                <a16:creationId xmlns:a16="http://schemas.microsoft.com/office/drawing/2014/main" id="{AEF0625F-D3B0-4A37-A835-1E0322488A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2425" y="1853248"/>
            <a:ext cx="8947150" cy="1137033"/>
          </a:xfrm>
          <a:prstGeom prst="rect">
            <a:avLst/>
          </a:prstGeom>
          <a:solidFill>
            <a:schemeClr val="tx1"/>
          </a:solidFill>
        </p:spPr>
      </p:pic>
      <p:pic>
        <p:nvPicPr>
          <p:cNvPr id="5" name="Picture 4">
            <a:extLst>
              <a:ext uri="{FF2B5EF4-FFF2-40B4-BE49-F238E27FC236}">
                <a16:creationId xmlns:a16="http://schemas.microsoft.com/office/drawing/2014/main" id="{68A05A74-CA00-49C6-8C7C-3AFD24934684}"/>
              </a:ext>
            </a:extLst>
          </p:cNvPr>
          <p:cNvPicPr>
            <a:picLocks noChangeAspect="1"/>
          </p:cNvPicPr>
          <p:nvPr/>
        </p:nvPicPr>
        <p:blipFill>
          <a:blip r:embed="rId3"/>
          <a:stretch>
            <a:fillRect/>
          </a:stretch>
        </p:blipFill>
        <p:spPr>
          <a:xfrm>
            <a:off x="3360659" y="3808802"/>
            <a:ext cx="5470681" cy="413749"/>
          </a:xfrm>
          <a:prstGeom prst="rect">
            <a:avLst/>
          </a:prstGeom>
          <a:solidFill>
            <a:schemeClr val="tx1"/>
          </a:solidFill>
        </p:spPr>
      </p:pic>
      <p:sp>
        <p:nvSpPr>
          <p:cNvPr id="4" name="TextBox 3">
            <a:extLst>
              <a:ext uri="{FF2B5EF4-FFF2-40B4-BE49-F238E27FC236}">
                <a16:creationId xmlns:a16="http://schemas.microsoft.com/office/drawing/2014/main" id="{43F6E601-D4D4-2C6F-52B2-1AAFF92D0663}"/>
              </a:ext>
            </a:extLst>
          </p:cNvPr>
          <p:cNvSpPr txBox="1"/>
          <p:nvPr/>
        </p:nvSpPr>
        <p:spPr>
          <a:xfrm>
            <a:off x="6569766" y="6236005"/>
            <a:ext cx="5532119" cy="338554"/>
          </a:xfrm>
          <a:prstGeom prst="rect">
            <a:avLst/>
          </a:prstGeom>
          <a:noFill/>
        </p:spPr>
        <p:txBody>
          <a:bodyPr wrap="square">
            <a:spAutoFit/>
          </a:bodyPr>
          <a:lstStyle/>
          <a:p>
            <a:r>
              <a:rPr lang="en-US" sz="1600" dirty="0"/>
              <a:t>https://en.wikipedia.org/wiki/Floating-point_arithmetic</a:t>
            </a:r>
          </a:p>
        </p:txBody>
      </p:sp>
    </p:spTree>
    <p:extLst>
      <p:ext uri="{BB962C8B-B14F-4D97-AF65-F5344CB8AC3E}">
        <p14:creationId xmlns:p14="http://schemas.microsoft.com/office/powerpoint/2010/main" val="399100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Precisions</a:t>
            </a:r>
          </a:p>
        </p:txBody>
      </p:sp>
      <p:pic>
        <p:nvPicPr>
          <p:cNvPr id="1026" name="Picture 2" descr="https://blogs.nvidia.com/wp-content/uploads/2019/11/ieee_forma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1745" y="1853248"/>
            <a:ext cx="5588509" cy="4195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A6F48F-D525-0141-A536-85B7ADD31B25}"/>
              </a:ext>
            </a:extLst>
          </p:cNvPr>
          <p:cNvSpPr txBox="1"/>
          <p:nvPr/>
        </p:nvSpPr>
        <p:spPr>
          <a:xfrm>
            <a:off x="373712" y="3363401"/>
            <a:ext cx="2862469" cy="646331"/>
          </a:xfrm>
          <a:prstGeom prst="rect">
            <a:avLst/>
          </a:prstGeom>
          <a:noFill/>
        </p:spPr>
        <p:txBody>
          <a:bodyPr wrap="square" rtlCol="0">
            <a:spAutoFit/>
          </a:bodyPr>
          <a:lstStyle/>
          <a:p>
            <a:r>
              <a:rPr lang="en-US" dirty="0"/>
              <a:t>Why might these other formats be useful?</a:t>
            </a:r>
          </a:p>
        </p:txBody>
      </p:sp>
      <p:sp>
        <p:nvSpPr>
          <p:cNvPr id="5" name="TextBox 4">
            <a:extLst>
              <a:ext uri="{FF2B5EF4-FFF2-40B4-BE49-F238E27FC236}">
                <a16:creationId xmlns:a16="http://schemas.microsoft.com/office/drawing/2014/main" id="{485EB561-40D7-019F-1AA0-7FFF053B4AF4}"/>
              </a:ext>
            </a:extLst>
          </p:cNvPr>
          <p:cNvSpPr txBox="1"/>
          <p:nvPr/>
        </p:nvSpPr>
        <p:spPr>
          <a:xfrm>
            <a:off x="3301745" y="6049010"/>
            <a:ext cx="6094674" cy="738664"/>
          </a:xfrm>
          <a:prstGeom prst="rect">
            <a:avLst/>
          </a:prstGeom>
          <a:noFill/>
        </p:spPr>
        <p:txBody>
          <a:bodyPr wrap="square">
            <a:spAutoFit/>
          </a:bodyPr>
          <a:lstStyle/>
          <a:p>
            <a:r>
              <a:rPr lang="en-US" sz="1400" dirty="0"/>
              <a:t>https://blogs.nvidia.com/blog/2019/11/15/whats-the-difference-between-single-double-multi-and-mixed-precision-computing/?ref=Welcome.AI</a:t>
            </a:r>
          </a:p>
        </p:txBody>
      </p:sp>
    </p:spTree>
    <p:extLst>
      <p:ext uri="{BB962C8B-B14F-4D97-AF65-F5344CB8AC3E}">
        <p14:creationId xmlns:p14="http://schemas.microsoft.com/office/powerpoint/2010/main" val="166661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FAD0-096E-49AC-BBDD-4FC6D81E506E}"/>
              </a:ext>
            </a:extLst>
          </p:cNvPr>
          <p:cNvSpPr>
            <a:spLocks noGrp="1"/>
          </p:cNvSpPr>
          <p:nvPr>
            <p:ph type="title"/>
          </p:nvPr>
        </p:nvSpPr>
        <p:spPr/>
        <p:txBody>
          <a:bodyPr/>
          <a:lstStyle/>
          <a:p>
            <a:r>
              <a:rPr lang="en-US" dirty="0"/>
              <a:t>Problems with binary representation</a:t>
            </a:r>
          </a:p>
        </p:txBody>
      </p:sp>
      <p:sp>
        <p:nvSpPr>
          <p:cNvPr id="3" name="Content Placeholder 2">
            <a:extLst>
              <a:ext uri="{FF2B5EF4-FFF2-40B4-BE49-F238E27FC236}">
                <a16:creationId xmlns:a16="http://schemas.microsoft.com/office/drawing/2014/main" id="{09B4FA63-8292-4DBC-A7ED-961AE8F57007}"/>
              </a:ext>
            </a:extLst>
          </p:cNvPr>
          <p:cNvSpPr>
            <a:spLocks noGrp="1"/>
          </p:cNvSpPr>
          <p:nvPr>
            <p:ph idx="1"/>
          </p:nvPr>
        </p:nvSpPr>
        <p:spPr/>
        <p:txBody>
          <a:bodyPr>
            <a:normAutofit/>
          </a:bodyPr>
          <a:lstStyle/>
          <a:p>
            <a:r>
              <a:rPr lang="en-US" dirty="0"/>
              <a:t>How many 3-digit numbers exist between 9.00 and 9.99?</a:t>
            </a:r>
          </a:p>
          <a:p>
            <a:endParaRPr lang="en-US" dirty="0"/>
          </a:p>
          <a:p>
            <a:r>
              <a:rPr lang="en-US" dirty="0"/>
              <a:t>These numbers are represented in 10-digit binary as the numbers between 1001.000000 and 1001.111111.</a:t>
            </a:r>
          </a:p>
          <a:p>
            <a:r>
              <a:rPr lang="en-US" dirty="0"/>
              <a:t>How many binary numbers is this?</a:t>
            </a:r>
          </a:p>
          <a:p>
            <a:endParaRPr lang="en-US" dirty="0"/>
          </a:p>
          <a:p>
            <a:r>
              <a:rPr lang="en-US" dirty="0"/>
              <a:t>In this example, we want to represent 100 distinct numbers with only 64 possible representations.</a:t>
            </a:r>
          </a:p>
          <a:p>
            <a:r>
              <a:rPr lang="en-US" dirty="0"/>
              <a:t>We can not always reliably convert from decimal to binary and back again. </a:t>
            </a:r>
          </a:p>
        </p:txBody>
      </p:sp>
      <p:sp>
        <p:nvSpPr>
          <p:cNvPr id="4" name="TextBox 3"/>
          <p:cNvSpPr txBox="1"/>
          <p:nvPr/>
        </p:nvSpPr>
        <p:spPr>
          <a:xfrm>
            <a:off x="1815253" y="2458721"/>
            <a:ext cx="730779" cy="369332"/>
          </a:xfrm>
          <a:prstGeom prst="rect">
            <a:avLst/>
          </a:prstGeom>
          <a:noFill/>
        </p:spPr>
        <p:txBody>
          <a:bodyPr wrap="square" rtlCol="0">
            <a:spAutoFit/>
          </a:bodyPr>
          <a:lstStyle/>
          <a:p>
            <a:r>
              <a:rPr lang="en-US" dirty="0"/>
              <a:t>100</a:t>
            </a:r>
          </a:p>
        </p:txBody>
      </p:sp>
      <p:sp>
        <p:nvSpPr>
          <p:cNvPr id="5" name="TextBox 4"/>
          <p:cNvSpPr txBox="1"/>
          <p:nvPr/>
        </p:nvSpPr>
        <p:spPr>
          <a:xfrm>
            <a:off x="1815253" y="4077547"/>
            <a:ext cx="1165013" cy="369332"/>
          </a:xfrm>
          <a:prstGeom prst="rect">
            <a:avLst/>
          </a:prstGeom>
          <a:noFill/>
        </p:spPr>
        <p:txBody>
          <a:bodyPr wrap="square" rtlCol="0">
            <a:spAutoFit/>
          </a:bodyPr>
          <a:lstStyle/>
          <a:p>
            <a:r>
              <a:rPr lang="en-US" dirty="0"/>
              <a:t>64</a:t>
            </a:r>
          </a:p>
        </p:txBody>
      </p:sp>
    </p:spTree>
    <p:extLst>
      <p:ext uri="{BB962C8B-B14F-4D97-AF65-F5344CB8AC3E}">
        <p14:creationId xmlns:p14="http://schemas.microsoft.com/office/powerpoint/2010/main" val="20641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5FB8-33EA-4575-AF11-124B14E9DB80}"/>
              </a:ext>
            </a:extLst>
          </p:cNvPr>
          <p:cNvSpPr>
            <a:spLocks noGrp="1"/>
          </p:cNvSpPr>
          <p:nvPr>
            <p:ph type="title"/>
          </p:nvPr>
        </p:nvSpPr>
        <p:spPr/>
        <p:txBody>
          <a:bodyPr/>
          <a:lstStyle/>
          <a:p>
            <a:r>
              <a:rPr lang="en-US" dirty="0"/>
              <a:t>Rounding</a:t>
            </a:r>
          </a:p>
        </p:txBody>
      </p:sp>
      <p:sp>
        <p:nvSpPr>
          <p:cNvPr id="3" name="Content Placeholder 2">
            <a:extLst>
              <a:ext uri="{FF2B5EF4-FFF2-40B4-BE49-F238E27FC236}">
                <a16:creationId xmlns:a16="http://schemas.microsoft.com/office/drawing/2014/main" id="{4CC63631-545A-424F-9542-4E341824B086}"/>
              </a:ext>
            </a:extLst>
          </p:cNvPr>
          <p:cNvSpPr>
            <a:spLocks noGrp="1"/>
          </p:cNvSpPr>
          <p:nvPr>
            <p:ph idx="1"/>
          </p:nvPr>
        </p:nvSpPr>
        <p:spPr/>
        <p:txBody>
          <a:bodyPr/>
          <a:lstStyle/>
          <a:p>
            <a:r>
              <a:rPr lang="en-US" dirty="0"/>
              <a:t>In the IEEE 745 standard, if a double precision number has a 1 in the 52</a:t>
            </a:r>
            <a:r>
              <a:rPr lang="en-US" baseline="30000" dirty="0"/>
              <a:t>nd</a:t>
            </a:r>
            <a:r>
              <a:rPr lang="en-US" dirty="0"/>
              <a:t> binary place, it is rounded up.</a:t>
            </a:r>
          </a:p>
          <a:p>
            <a:r>
              <a:rPr lang="en-US" dirty="0"/>
              <a:t>If the 52</a:t>
            </a:r>
            <a:r>
              <a:rPr lang="en-US" baseline="30000" dirty="0"/>
              <a:t>nd</a:t>
            </a:r>
            <a:r>
              <a:rPr lang="en-US" dirty="0"/>
              <a:t> binary place contains a 0, we chop it which is rounding down.</a:t>
            </a:r>
          </a:p>
          <a:p>
            <a:r>
              <a:rPr lang="en-US" dirty="0"/>
              <a:t>If the digits after the 52</a:t>
            </a:r>
            <a:r>
              <a:rPr lang="en-US" baseline="30000" dirty="0"/>
              <a:t>nd</a:t>
            </a:r>
            <a:r>
              <a:rPr lang="en-US" dirty="0"/>
              <a:t> binary place are 1000…, we round up or down depending on what makes the 52</a:t>
            </a:r>
            <a:r>
              <a:rPr lang="en-US" baseline="30000" dirty="0"/>
              <a:t>nd</a:t>
            </a:r>
            <a:r>
              <a:rPr lang="en-US" dirty="0"/>
              <a:t> place 0.</a:t>
            </a:r>
          </a:p>
          <a:p>
            <a:r>
              <a:rPr lang="en-US" dirty="0"/>
              <a:t>Why?</a:t>
            </a:r>
          </a:p>
        </p:txBody>
      </p:sp>
    </p:spTree>
    <p:extLst>
      <p:ext uri="{BB962C8B-B14F-4D97-AF65-F5344CB8AC3E}">
        <p14:creationId xmlns:p14="http://schemas.microsoft.com/office/powerpoint/2010/main" val="232391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D561-7D04-4725-A888-FBF9C2B89A86}"/>
              </a:ext>
            </a:extLst>
          </p:cNvPr>
          <p:cNvSpPr>
            <a:spLocks noGrp="1"/>
          </p:cNvSpPr>
          <p:nvPr>
            <p:ph type="title"/>
          </p:nvPr>
        </p:nvSpPr>
        <p:spPr/>
        <p:txBody>
          <a:bodyPr/>
          <a:lstStyle/>
          <a:p>
            <a:r>
              <a:rPr lang="en-US" dirty="0"/>
              <a:t>Needlessly Vague Questions</a:t>
            </a:r>
          </a:p>
        </p:txBody>
      </p:sp>
      <p:sp>
        <p:nvSpPr>
          <p:cNvPr id="3" name="Content Placeholder 2">
            <a:extLst>
              <a:ext uri="{FF2B5EF4-FFF2-40B4-BE49-F238E27FC236}">
                <a16:creationId xmlns:a16="http://schemas.microsoft.com/office/drawing/2014/main" id="{C5ECBE0B-B9C0-45FF-BDE0-8386127D55F2}"/>
              </a:ext>
            </a:extLst>
          </p:cNvPr>
          <p:cNvSpPr>
            <a:spLocks noGrp="1"/>
          </p:cNvSpPr>
          <p:nvPr>
            <p:ph idx="1"/>
          </p:nvPr>
        </p:nvSpPr>
        <p:spPr/>
        <p:txBody>
          <a:bodyPr/>
          <a:lstStyle/>
          <a:p>
            <a:r>
              <a:rPr lang="en-US" dirty="0"/>
              <a:t>What are the main ways in which we engage in the Scientific Method?</a:t>
            </a:r>
          </a:p>
          <a:p>
            <a:r>
              <a:rPr lang="en-US" dirty="0"/>
              <a:t>Why do we use computation?</a:t>
            </a:r>
          </a:p>
          <a:p>
            <a:r>
              <a:rPr lang="en-US" dirty="0"/>
              <a:t>What is a computer?</a:t>
            </a:r>
          </a:p>
          <a:p>
            <a:endParaRPr lang="en-US" dirty="0"/>
          </a:p>
          <a:p>
            <a:endParaRPr lang="en-US" dirty="0"/>
          </a:p>
        </p:txBody>
      </p:sp>
    </p:spTree>
    <p:extLst>
      <p:ext uri="{BB962C8B-B14F-4D97-AF65-F5344CB8AC3E}">
        <p14:creationId xmlns:p14="http://schemas.microsoft.com/office/powerpoint/2010/main" val="12968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Evaluation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is the fastest way to evaluate a simple polynomial such as</a:t>
                </a:r>
              </a:p>
              <a:p>
                <a:pPr lvl="1"/>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+9</m:t>
                    </m:r>
                  </m:oMath>
                </a14:m>
                <a:endParaRPr lang="en-US" dirty="0"/>
              </a:p>
              <a:p>
                <a:r>
                  <a:rPr lang="en-US" dirty="0"/>
                  <a:t>Lets make this more concrete with a value for </a:t>
                </a:r>
                <a14:m>
                  <m:oMath xmlns:m="http://schemas.openxmlformats.org/officeDocument/2006/math">
                    <m:r>
                      <a:rPr lang="en-US" i="1">
                        <a:latin typeface="Cambria Math" panose="02040503050406030204" pitchFamily="18" charset="0"/>
                      </a:rPr>
                      <m:t>𝑥</m:t>
                    </m:r>
                  </m:oMath>
                </a14:m>
                <a:r>
                  <a:rPr lang="en-US" dirty="0"/>
                  <a:t>.</a:t>
                </a:r>
              </a:p>
              <a:p>
                <a:pPr lvl="1"/>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e>
                    </m:d>
                    <m:r>
                      <a:rPr lang="en-US" i="1">
                        <a:latin typeface="Cambria Math" panose="02040503050406030204" pitchFamily="18" charset="0"/>
                      </a:rPr>
                      <m:t>=5</m:t>
                    </m:r>
                    <m:sSup>
                      <m:sSupPr>
                        <m:ctrlPr>
                          <a:rPr lang="en-US" i="1">
                            <a:latin typeface="Cambria Math" panose="02040503050406030204" pitchFamily="18" charset="0"/>
                          </a:rPr>
                        </m:ctrlPr>
                      </m:sSupPr>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m:t>
                        </m:r>
                      </m:e>
                      <m:sup>
                        <m:r>
                          <a:rPr lang="en-US" i="1">
                            <a:latin typeface="Cambria Math" panose="02040503050406030204" pitchFamily="18" charset="0"/>
                          </a:rPr>
                          <m:t>4</m:t>
                        </m:r>
                      </m:sup>
                    </m:s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e>
                      <m:sup>
                        <m:r>
                          <a:rPr lang="en-US" i="1">
                            <a:latin typeface="Cambria Math" panose="02040503050406030204" pitchFamily="18" charset="0"/>
                          </a:rPr>
                          <m:t>3</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7</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+3(</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)+9</m:t>
                    </m:r>
                  </m:oMath>
                </a14:m>
                <a:endParaRPr lang="en-US" dirty="0"/>
              </a:p>
              <a:p>
                <a:r>
                  <a:rPr lang="en-US" dirty="0"/>
                  <a:t>The most obvious way is also the most computationally expensive.</a:t>
                </a:r>
              </a:p>
              <a:p>
                <a:pPr lvl="1"/>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r>
                      <a:rPr lang="en-US" i="1">
                        <a:latin typeface="Cambria Math" panose="02040503050406030204" pitchFamily="18" charset="0"/>
                      </a:rPr>
                      <m:t>=5(</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b="0" i="1" smtClean="0">
                        <a:latin typeface="Cambria Math" panose="02040503050406030204" pitchFamily="18" charset="0"/>
                      </a:rPr>
                      <m:t>7</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)+3(</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)+9</m:t>
                    </m:r>
                  </m:oMath>
                </a14:m>
                <a:endParaRPr lang="en-US" dirty="0"/>
              </a:p>
              <a:p>
                <a:r>
                  <a:rPr lang="en-US" dirty="0"/>
                  <a:t>This requires 10 multiplications and 4 additions.</a:t>
                </a:r>
              </a:p>
              <a:p>
                <a:r>
                  <a:rPr lang="en-US" dirty="0"/>
                  <a:t>What’s a better way and what makes it better?</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36668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Considerations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Computers are very </a:t>
                </a:r>
                <a:r>
                  <a:rPr lang="en-US" i="1" dirty="0" err="1"/>
                  <a:t>very</a:t>
                </a:r>
                <a:r>
                  <a:rPr lang="en-US" dirty="0"/>
                  <a:t> fast at performing multiplication and addition. </a:t>
                </a:r>
              </a:p>
              <a:p>
                <a:r>
                  <a:rPr lang="en-US" dirty="0"/>
                  <a:t>As we’ve said however, they are also very </a:t>
                </a:r>
                <a:r>
                  <a:rPr lang="en-US" i="1" dirty="0" err="1"/>
                  <a:t>very</a:t>
                </a:r>
                <a:r>
                  <a:rPr lang="en-US" dirty="0"/>
                  <a:t> dumb.</a:t>
                </a:r>
              </a:p>
              <a:p>
                <a:r>
                  <a:rPr lang="en-US" dirty="0"/>
                  <a:t>If you tell a computer to perform the previous calculation, it will manually perform the division,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oMath>
                </a14:m>
                <a:r>
                  <a:rPr lang="en-US" dirty="0"/>
                  <a:t>, ten times.</a:t>
                </a:r>
              </a:p>
              <a:p>
                <a:pPr lvl="1"/>
                <a:r>
                  <a:rPr lang="en-US" dirty="0"/>
                  <a:t>These types of computations can really add up.</a:t>
                </a:r>
              </a:p>
              <a:p>
                <a:pPr lvl="1"/>
                <a:r>
                  <a:rPr lang="en-US" dirty="0"/>
                  <a:t>The computer will not realize it is repeating calculations.</a:t>
                </a:r>
              </a:p>
              <a:p>
                <a:pPr lvl="1"/>
                <a:r>
                  <a:rPr lang="en-US" dirty="0"/>
                  <a:t>Depending on your language, the computer will evaluate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to 0.</a:t>
                </a:r>
              </a:p>
              <a:p>
                <a:r>
                  <a:rPr lang="en-US" dirty="0"/>
                  <a:t>Computers are only as good as the person writing the code!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107806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better way to compute polynomials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As we mentioned, the computation of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e>
                      <m:sup>
                        <m:r>
                          <a:rPr lang="en-US" b="0" i="1" smtClean="0">
                            <a:latin typeface="Cambria Math" panose="02040503050406030204" pitchFamily="18" charset="0"/>
                          </a:rPr>
                          <m:t>4</m:t>
                        </m:r>
                      </m:sup>
                    </m:sSup>
                  </m:oMath>
                </a14:m>
                <a:r>
                  <a:rPr lang="en-US" dirty="0"/>
                  <a:t>, required us to compute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e>
                      <m:sup>
                        <m:r>
                          <a:rPr lang="en-US" b="0" i="1" smtClean="0">
                            <a:latin typeface="Cambria Math" panose="02040503050406030204" pitchFamily="18" charset="0"/>
                          </a:rPr>
                          <m:t>3</m:t>
                        </m:r>
                      </m:sup>
                    </m:sSup>
                  </m:oMath>
                </a14:m>
                <a:r>
                  <a:rPr lang="en-US" dirty="0"/>
                  <a:t>.</a:t>
                </a:r>
              </a:p>
              <a:p>
                <a:r>
                  <a:rPr lang="en-US" dirty="0"/>
                  <a:t>We can calculate the 4</a:t>
                </a:r>
                <a:r>
                  <a:rPr lang="en-US" baseline="30000" dirty="0"/>
                  <a:t>th</a:t>
                </a:r>
                <a:r>
                  <a:rPr lang="en-US" dirty="0"/>
                  <a:t> order term first and store the partial multiplications as we go.</a:t>
                </a:r>
              </a:p>
              <a:p>
                <a:r>
                  <a:rPr lang="en-US" dirty="0"/>
                  <a:t>This requires 3 multiplications of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oMath>
                </a14:m>
                <a:r>
                  <a:rPr lang="en-US" dirty="0"/>
                  <a:t>, 4 additional multiplications, and finally 4 additions.</a:t>
                </a:r>
              </a:p>
              <a:p>
                <a:r>
                  <a:rPr lang="en-US" dirty="0"/>
                  <a:t>A reduction from 14 to 11 FLOPs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a:stretch>
              </a:blipFill>
            </p:spPr>
            <p:txBody>
              <a:bodyPr/>
              <a:lstStyle/>
              <a:p>
                <a:r>
                  <a:rPr lang="en-US">
                    <a:noFill/>
                  </a:rPr>
                  <a:t> </a:t>
                </a:r>
              </a:p>
            </p:txBody>
          </p:sp>
        </mc:Fallback>
      </mc:AlternateContent>
    </p:spTree>
    <p:extLst>
      <p:ext uri="{BB962C8B-B14F-4D97-AF65-F5344CB8AC3E}">
        <p14:creationId xmlns:p14="http://schemas.microsoft.com/office/powerpoint/2010/main" val="428129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Horner’s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After a lot of thought, we can rewrite our polynomial as</a:t>
                </a:r>
              </a:p>
              <a:p>
                <a:pPr lvl="1"/>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=9+</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7+</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d>
                      </m:e>
                    </m:d>
                    <m:r>
                      <a:rPr lang="en-US" b="0" i="1" smtClean="0">
                        <a:latin typeface="Cambria Math" panose="02040503050406030204" pitchFamily="18" charset="0"/>
                      </a:rPr>
                      <m:t>) </m:t>
                    </m:r>
                  </m:oMath>
                </a14:m>
                <a:endParaRPr lang="en-US" dirty="0"/>
              </a:p>
              <a:p>
                <a:r>
                  <a:rPr lang="en-US" dirty="0"/>
                  <a:t>This requires 4 multiplications and 4 additions </a:t>
                </a:r>
              </a:p>
              <a:p>
                <a:r>
                  <a:rPr lang="en-US" dirty="0"/>
                  <a:t>Now we have a reduction from 14 to 8 FLOPs!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2376208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any of this matter?</a:t>
            </a:r>
          </a:p>
        </p:txBody>
      </p:sp>
      <p:sp>
        <p:nvSpPr>
          <p:cNvPr id="3" name="Content Placeholder 2"/>
          <p:cNvSpPr>
            <a:spLocks noGrp="1"/>
          </p:cNvSpPr>
          <p:nvPr>
            <p:ph idx="1"/>
          </p:nvPr>
        </p:nvSpPr>
        <p:spPr>
          <a:xfrm>
            <a:off x="1103312" y="2052918"/>
            <a:ext cx="9273435" cy="4469802"/>
          </a:xfrm>
        </p:spPr>
        <p:txBody>
          <a:bodyPr/>
          <a:lstStyle/>
          <a:p>
            <a:r>
              <a:rPr lang="en-US" dirty="0"/>
              <a:t>In this course we will be using computers to find answers to mathematical, scientific, or engineering questions.</a:t>
            </a:r>
          </a:p>
          <a:p>
            <a:r>
              <a:rPr lang="en-US" dirty="0"/>
              <a:t>Those questions will often require extremely precise and accurate answers and we often want those answers quickly.</a:t>
            </a:r>
          </a:p>
          <a:p>
            <a:r>
              <a:rPr lang="en-US" dirty="0"/>
              <a:t>A round off error might make your program fail to converge entirely.</a:t>
            </a:r>
          </a:p>
          <a:p>
            <a:pPr lvl="1"/>
            <a:r>
              <a:rPr lang="en-US" dirty="0"/>
              <a:t>You might have to approach your problem in an entirely different way.</a:t>
            </a:r>
          </a:p>
          <a:p>
            <a:r>
              <a:rPr lang="en-US" dirty="0"/>
              <a:t>The way you write code might be inefficient and not converge in a reasonable amount of time.</a:t>
            </a:r>
          </a:p>
          <a:p>
            <a:pPr lvl="1"/>
            <a:r>
              <a:rPr lang="en-US" dirty="0"/>
              <a:t>If you’re a graduate student trying to graduate in 5 years, code that takes a month to run might extend your time stuck in school.</a:t>
            </a:r>
          </a:p>
          <a:p>
            <a:endParaRPr lang="en-US" dirty="0"/>
          </a:p>
        </p:txBody>
      </p:sp>
    </p:spTree>
    <p:extLst>
      <p:ext uri="{BB962C8B-B14F-4D97-AF65-F5344CB8AC3E}">
        <p14:creationId xmlns:p14="http://schemas.microsoft.com/office/powerpoint/2010/main" val="58854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any of this matter?</a:t>
            </a:r>
          </a:p>
        </p:txBody>
      </p:sp>
      <p:sp>
        <p:nvSpPr>
          <p:cNvPr id="3" name="Content Placeholder 2"/>
          <p:cNvSpPr>
            <a:spLocks noGrp="1"/>
          </p:cNvSpPr>
          <p:nvPr>
            <p:ph idx="1"/>
          </p:nvPr>
        </p:nvSpPr>
        <p:spPr/>
        <p:txBody>
          <a:bodyPr/>
          <a:lstStyle/>
          <a:p>
            <a:r>
              <a:rPr lang="en-US" dirty="0"/>
              <a:t>When using code to find answers to these sorts of problems, you really need to think about what you want.</a:t>
            </a:r>
          </a:p>
          <a:p>
            <a:pPr lvl="1"/>
            <a:r>
              <a:rPr lang="en-US" dirty="0"/>
              <a:t>Do you prefer precision and accuracy over speed?</a:t>
            </a:r>
          </a:p>
          <a:p>
            <a:pPr lvl="1"/>
            <a:r>
              <a:rPr lang="en-US" dirty="0"/>
              <a:t>Do you need an answer more quickly and it’s ok to have an approximate answer?</a:t>
            </a:r>
          </a:p>
          <a:p>
            <a:pPr lvl="1"/>
            <a:r>
              <a:rPr lang="en-US" dirty="0"/>
              <a:t>Do you need to answer similar problems frequently or do you just need the answer to one problem?</a:t>
            </a:r>
          </a:p>
          <a:p>
            <a:pPr lvl="1"/>
            <a:r>
              <a:rPr lang="en-US" dirty="0"/>
              <a:t>Do you want your code to be very readable because other people will be using it or do you want it to be incredibly fast and eschew readability? </a:t>
            </a:r>
          </a:p>
        </p:txBody>
      </p:sp>
    </p:spTree>
    <p:extLst>
      <p:ext uri="{BB962C8B-B14F-4D97-AF65-F5344CB8AC3E}">
        <p14:creationId xmlns:p14="http://schemas.microsoft.com/office/powerpoint/2010/main" val="168741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F3E3-A490-4154-AB52-71F7FEF3DCEC}"/>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A31370DC-6766-49D9-BDF7-DD98FB9868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0225" y="716654"/>
            <a:ext cx="6931550" cy="5424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08E869-F2CB-A6BC-37A1-0AEE1A63A904}"/>
              </a:ext>
            </a:extLst>
          </p:cNvPr>
          <p:cNvSpPr txBox="1"/>
          <p:nvPr/>
        </p:nvSpPr>
        <p:spPr>
          <a:xfrm>
            <a:off x="4465044" y="6191993"/>
            <a:ext cx="6094674" cy="307777"/>
          </a:xfrm>
          <a:prstGeom prst="rect">
            <a:avLst/>
          </a:prstGeom>
          <a:noFill/>
        </p:spPr>
        <p:txBody>
          <a:bodyPr wrap="square">
            <a:spAutoFit/>
          </a:bodyPr>
          <a:lstStyle/>
          <a:p>
            <a:r>
              <a:rPr lang="en-US" sz="1400" b="1" i="0" dirty="0">
                <a:effectLst/>
                <a:latin typeface="Verdana" panose="020B0604030504040204" pitchFamily="34" charset="0"/>
              </a:rPr>
              <a:t>NACA High Speed Flight Station "Computer Room"</a:t>
            </a:r>
            <a:endParaRPr lang="en-US" sz="1400" dirty="0"/>
          </a:p>
        </p:txBody>
      </p:sp>
    </p:spTree>
    <p:extLst>
      <p:ext uri="{BB962C8B-B14F-4D97-AF65-F5344CB8AC3E}">
        <p14:creationId xmlns:p14="http://schemas.microsoft.com/office/powerpoint/2010/main" val="145809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B263-D826-4551-8DA4-F40EDA74694B}"/>
              </a:ext>
            </a:extLst>
          </p:cNvPr>
          <p:cNvSpPr>
            <a:spLocks noGrp="1"/>
          </p:cNvSpPr>
          <p:nvPr>
            <p:ph type="title"/>
          </p:nvPr>
        </p:nvSpPr>
        <p:spPr/>
        <p:txBody>
          <a:bodyPr/>
          <a:lstStyle/>
          <a:p>
            <a:endParaRPr lang="en-US"/>
          </a:p>
        </p:txBody>
      </p:sp>
      <p:pic>
        <p:nvPicPr>
          <p:cNvPr id="3074" name="Picture 2" descr="Abacus">
            <a:extLst>
              <a:ext uri="{FF2B5EF4-FFF2-40B4-BE49-F238E27FC236}">
                <a16:creationId xmlns:a16="http://schemas.microsoft.com/office/drawing/2014/main" id="{74F3E507-9D7D-4FAF-97CC-E7E6C9E9C9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2203" y="1166279"/>
            <a:ext cx="8887593" cy="45254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4240" y="1273387"/>
            <a:ext cx="2722880" cy="5798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30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6016-BF56-4D62-8F00-3815546ADA1D}"/>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3D2F5E16-FDC3-4B62-976E-33997C2EF5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072" y="1989120"/>
            <a:ext cx="10471855" cy="2879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0EACA7-B8D6-63C7-1A6C-DD6C9A24DDF5}"/>
              </a:ext>
            </a:extLst>
          </p:cNvPr>
          <p:cNvSpPr txBox="1"/>
          <p:nvPr/>
        </p:nvSpPr>
        <p:spPr>
          <a:xfrm>
            <a:off x="6204006" y="4928022"/>
            <a:ext cx="6094674" cy="369332"/>
          </a:xfrm>
          <a:prstGeom prst="rect">
            <a:avLst/>
          </a:prstGeom>
          <a:noFill/>
        </p:spPr>
        <p:txBody>
          <a:bodyPr wrap="square">
            <a:spAutoFit/>
          </a:bodyPr>
          <a:lstStyle/>
          <a:p>
            <a:r>
              <a:rPr lang="en-US" dirty="0"/>
              <a:t>https://sliderulemuseum.com/SR_Course.htm</a:t>
            </a:r>
          </a:p>
        </p:txBody>
      </p:sp>
    </p:spTree>
    <p:extLst>
      <p:ext uri="{BB962C8B-B14F-4D97-AF65-F5344CB8AC3E}">
        <p14:creationId xmlns:p14="http://schemas.microsoft.com/office/powerpoint/2010/main" val="271350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2FB0-AABF-4F08-8EDA-8F7278F4FB91}"/>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4ACDCDDE-D99C-4D4A-8D9F-0AE2357A4A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9951" y="639948"/>
            <a:ext cx="6392098" cy="5578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2280B-E345-491F-8E79-B1E4A9163260}"/>
              </a:ext>
            </a:extLst>
          </p:cNvPr>
          <p:cNvSpPr txBox="1"/>
          <p:nvPr/>
        </p:nvSpPr>
        <p:spPr>
          <a:xfrm>
            <a:off x="548640" y="3053301"/>
            <a:ext cx="2180405" cy="646331"/>
          </a:xfrm>
          <a:prstGeom prst="rect">
            <a:avLst/>
          </a:prstGeom>
          <a:noFill/>
        </p:spPr>
        <p:txBody>
          <a:bodyPr wrap="none" rtlCol="0">
            <a:spAutoFit/>
          </a:bodyPr>
          <a:lstStyle/>
          <a:p>
            <a:r>
              <a:rPr lang="en-US" dirty="0"/>
              <a:t>Difference Engine</a:t>
            </a:r>
          </a:p>
          <a:p>
            <a:r>
              <a:rPr lang="en-US" dirty="0"/>
              <a:t>(Babbage 1820s)</a:t>
            </a:r>
          </a:p>
        </p:txBody>
      </p:sp>
      <p:sp>
        <p:nvSpPr>
          <p:cNvPr id="5" name="TextBox 4">
            <a:extLst>
              <a:ext uri="{FF2B5EF4-FFF2-40B4-BE49-F238E27FC236}">
                <a16:creationId xmlns:a16="http://schemas.microsoft.com/office/drawing/2014/main" id="{4740252E-4B88-80EE-839A-114061E3B7E7}"/>
              </a:ext>
            </a:extLst>
          </p:cNvPr>
          <p:cNvSpPr txBox="1"/>
          <p:nvPr/>
        </p:nvSpPr>
        <p:spPr>
          <a:xfrm>
            <a:off x="2842977" y="6251393"/>
            <a:ext cx="6786052" cy="307777"/>
          </a:xfrm>
          <a:prstGeom prst="rect">
            <a:avLst/>
          </a:prstGeom>
          <a:noFill/>
        </p:spPr>
        <p:txBody>
          <a:bodyPr wrap="square">
            <a:spAutoFit/>
          </a:bodyPr>
          <a:lstStyle/>
          <a:p>
            <a:r>
              <a:rPr lang="en-US" sz="1400" dirty="0"/>
              <a:t>https://commons.wikimedia.org/wiki/File:Babbage_Difference_Engine.jpg</a:t>
            </a:r>
          </a:p>
        </p:txBody>
      </p:sp>
    </p:spTree>
    <p:extLst>
      <p:ext uri="{BB962C8B-B14F-4D97-AF65-F5344CB8AC3E}">
        <p14:creationId xmlns:p14="http://schemas.microsoft.com/office/powerpoint/2010/main" val="21182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28FB-A379-457F-BB40-5FD780F04AF8}"/>
              </a:ext>
            </a:extLst>
          </p:cNvPr>
          <p:cNvSpPr>
            <a:spLocks noGrp="1"/>
          </p:cNvSpPr>
          <p:nvPr>
            <p:ph type="title"/>
          </p:nvPr>
        </p:nvSpPr>
        <p:spPr/>
        <p:txBody>
          <a:bodyPr/>
          <a:lstStyle/>
          <a:p>
            <a:r>
              <a:rPr lang="en-US" dirty="0"/>
              <a:t>Analytic Engine</a:t>
            </a:r>
          </a:p>
        </p:txBody>
      </p:sp>
      <p:sp>
        <p:nvSpPr>
          <p:cNvPr id="3" name="Content Placeholder 2">
            <a:extLst>
              <a:ext uri="{FF2B5EF4-FFF2-40B4-BE49-F238E27FC236}">
                <a16:creationId xmlns:a16="http://schemas.microsoft.com/office/drawing/2014/main" id="{FADE4A7A-60E2-4490-A7F9-990C704CB73D}"/>
              </a:ext>
            </a:extLst>
          </p:cNvPr>
          <p:cNvSpPr>
            <a:spLocks noGrp="1"/>
          </p:cNvSpPr>
          <p:nvPr>
            <p:ph idx="1"/>
          </p:nvPr>
        </p:nvSpPr>
        <p:spPr/>
        <p:txBody>
          <a:bodyPr/>
          <a:lstStyle/>
          <a:p>
            <a:r>
              <a:rPr lang="en-US" dirty="0"/>
              <a:t>Charles Babbage proposed a successor to his Difference Engine, the Analytic Engine.</a:t>
            </a:r>
          </a:p>
          <a:p>
            <a:r>
              <a:rPr lang="en-US" dirty="0"/>
              <a:t>The Analytic Engine was designed to be a “general purpose computer”</a:t>
            </a:r>
          </a:p>
          <a:p>
            <a:r>
              <a:rPr lang="en-US" dirty="0"/>
              <a:t>He ran out of money and never built it.</a:t>
            </a:r>
          </a:p>
          <a:p>
            <a:r>
              <a:rPr lang="en-US" dirty="0"/>
              <a:t>It would have been the first Turing-complete computer.</a:t>
            </a:r>
          </a:p>
          <a:p>
            <a:endParaRPr lang="en-US" dirty="0"/>
          </a:p>
        </p:txBody>
      </p:sp>
      <p:pic>
        <p:nvPicPr>
          <p:cNvPr id="6146" name="Picture 2">
            <a:extLst>
              <a:ext uri="{FF2B5EF4-FFF2-40B4-BE49-F238E27FC236}">
                <a16:creationId xmlns:a16="http://schemas.microsoft.com/office/drawing/2014/main" id="{1DF23D2B-EB54-4C8C-9D53-10E9D3650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272" y="3220277"/>
            <a:ext cx="2405752" cy="31512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875690-9844-0478-DD11-66393CD7A33B}"/>
              </a:ext>
            </a:extLst>
          </p:cNvPr>
          <p:cNvSpPr txBox="1"/>
          <p:nvPr/>
        </p:nvSpPr>
        <p:spPr>
          <a:xfrm>
            <a:off x="6720841" y="6448069"/>
            <a:ext cx="6094674" cy="276999"/>
          </a:xfrm>
          <a:prstGeom prst="rect">
            <a:avLst/>
          </a:prstGeom>
          <a:noFill/>
        </p:spPr>
        <p:txBody>
          <a:bodyPr wrap="square">
            <a:spAutoFit/>
          </a:bodyPr>
          <a:lstStyle/>
          <a:p>
            <a:r>
              <a:rPr lang="en-US" sz="1200" dirty="0"/>
              <a:t>https://commons.wikimedia.org/wiki/File:Charles_Babbage_-_1860.jpg</a:t>
            </a:r>
          </a:p>
        </p:txBody>
      </p:sp>
    </p:spTree>
    <p:extLst>
      <p:ext uri="{BB962C8B-B14F-4D97-AF65-F5344CB8AC3E}">
        <p14:creationId xmlns:p14="http://schemas.microsoft.com/office/powerpoint/2010/main" val="251724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535A-D116-45B7-A957-1CF747729EF1}"/>
              </a:ext>
            </a:extLst>
          </p:cNvPr>
          <p:cNvSpPr>
            <a:spLocks noGrp="1"/>
          </p:cNvSpPr>
          <p:nvPr>
            <p:ph type="title"/>
          </p:nvPr>
        </p:nvSpPr>
        <p:spPr/>
        <p:txBody>
          <a:bodyPr/>
          <a:lstStyle/>
          <a:p>
            <a:r>
              <a:rPr lang="en-US" dirty="0"/>
              <a:t>Ada Lovelace</a:t>
            </a:r>
          </a:p>
        </p:txBody>
      </p:sp>
      <p:sp>
        <p:nvSpPr>
          <p:cNvPr id="3" name="Content Placeholder 2">
            <a:extLst>
              <a:ext uri="{FF2B5EF4-FFF2-40B4-BE49-F238E27FC236}">
                <a16:creationId xmlns:a16="http://schemas.microsoft.com/office/drawing/2014/main" id="{1F13EEFD-3750-4D14-8F41-07ACF2DC90C5}"/>
              </a:ext>
            </a:extLst>
          </p:cNvPr>
          <p:cNvSpPr>
            <a:spLocks noGrp="1"/>
          </p:cNvSpPr>
          <p:nvPr>
            <p:ph idx="1"/>
          </p:nvPr>
        </p:nvSpPr>
        <p:spPr/>
        <p:txBody>
          <a:bodyPr/>
          <a:lstStyle/>
          <a:p>
            <a:r>
              <a:rPr lang="en-US" dirty="0"/>
              <a:t>The daughter of the poet Lord Byron.</a:t>
            </a:r>
          </a:p>
          <a:p>
            <a:r>
              <a:rPr lang="en-US" dirty="0"/>
              <a:t>Her mother, Lady Byron, was a mathematician.</a:t>
            </a:r>
          </a:p>
          <a:p>
            <a:r>
              <a:rPr lang="en-US" dirty="0"/>
              <a:t>Lord Byron left Lady Byron and died when Ada was only 8.</a:t>
            </a:r>
          </a:p>
          <a:p>
            <a:r>
              <a:rPr lang="en-US" dirty="0"/>
              <a:t>Her mother didn’t want Ada becoming a poet so she had her tutored in mathematics.</a:t>
            </a:r>
          </a:p>
          <a:p>
            <a:r>
              <a:rPr lang="en-US" dirty="0"/>
              <a:t>Many say Ada Lovelace wrote the first computer program for Babbage’s Analytic Engine</a:t>
            </a:r>
          </a:p>
        </p:txBody>
      </p:sp>
      <p:pic>
        <p:nvPicPr>
          <p:cNvPr id="4" name="Picture 2" descr="Augusta Ada King, Countess of Lovelace, daguerrotype portrait circa 1843">
            <a:extLst>
              <a:ext uri="{FF2B5EF4-FFF2-40B4-BE49-F238E27FC236}">
                <a16:creationId xmlns:a16="http://schemas.microsoft.com/office/drawing/2014/main" id="{E2910705-B71C-4910-ADDD-6D446AAD4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3135" y="301816"/>
            <a:ext cx="2255520" cy="3102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7564B3-518F-E14C-3B68-55995DC68C9E}"/>
              </a:ext>
            </a:extLst>
          </p:cNvPr>
          <p:cNvSpPr txBox="1"/>
          <p:nvPr/>
        </p:nvSpPr>
        <p:spPr>
          <a:xfrm>
            <a:off x="9367231" y="3453321"/>
            <a:ext cx="2734654" cy="830997"/>
          </a:xfrm>
          <a:prstGeom prst="rect">
            <a:avLst/>
          </a:prstGeom>
          <a:noFill/>
        </p:spPr>
        <p:txBody>
          <a:bodyPr wrap="square">
            <a:spAutoFit/>
          </a:bodyPr>
          <a:lstStyle/>
          <a:p>
            <a:r>
              <a:rPr lang="en-US" sz="1200" dirty="0"/>
              <a:t>https://commons.wikimedia.org/wiki/File:Ada_Byron_daguerreotype_by_Antoine_Claudet_1843_or_1850.jpg</a:t>
            </a:r>
          </a:p>
        </p:txBody>
      </p:sp>
    </p:spTree>
    <p:extLst>
      <p:ext uri="{BB962C8B-B14F-4D97-AF65-F5344CB8AC3E}">
        <p14:creationId xmlns:p14="http://schemas.microsoft.com/office/powerpoint/2010/main" val="288157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D76BB-B3B2-4D2E-9205-AE82150FD740}"/>
              </a:ext>
            </a:extLst>
          </p:cNvPr>
          <p:cNvSpPr>
            <a:spLocks noGrp="1"/>
          </p:cNvSpPr>
          <p:nvPr>
            <p:ph idx="1"/>
          </p:nvPr>
        </p:nvSpPr>
        <p:spPr>
          <a:xfrm>
            <a:off x="1007896" y="892027"/>
            <a:ext cx="10068271" cy="5294088"/>
          </a:xfrm>
        </p:spPr>
        <p:txBody>
          <a:bodyPr>
            <a:normAutofit lnSpcReduction="10000"/>
          </a:bodyPr>
          <a:lstStyle/>
          <a:p>
            <a:pPr marL="0" indent="0">
              <a:lnSpc>
                <a:spcPct val="220000"/>
              </a:lnSpc>
              <a:buNone/>
            </a:pPr>
            <a:r>
              <a:rPr lang="en-US" sz="1800" dirty="0"/>
              <a:t>[The Analytical Engine] might act upon other things besides number, were objects found whose mutual fundamental relations could be expressed by those of the abstract science of operations, and which should be also susceptible of adaptations to the action of the operating notation and mechanism of the engine...Supposing, for instance, that the fundamental relations of pitched sounds in the science of harmony and of musical composition were susceptible of such expression and adaptations, the engine might compose elaborate and scientific pieces of music of any degree of complexity or extent.	</a:t>
            </a:r>
          </a:p>
          <a:p>
            <a:pPr marL="1371600" lvl="3" indent="0">
              <a:lnSpc>
                <a:spcPct val="160000"/>
              </a:lnSpc>
              <a:buNone/>
            </a:pPr>
            <a:r>
              <a:rPr lang="en-US" sz="1200" dirty="0"/>
              <a:t>									</a:t>
            </a:r>
            <a:r>
              <a:rPr lang="en-US" sz="2000" dirty="0"/>
              <a:t>-Ada Lovelace</a:t>
            </a:r>
            <a:endParaRPr lang="en-US" sz="1200" dirty="0"/>
          </a:p>
        </p:txBody>
      </p:sp>
    </p:spTree>
    <p:extLst>
      <p:ext uri="{BB962C8B-B14F-4D97-AF65-F5344CB8AC3E}">
        <p14:creationId xmlns:p14="http://schemas.microsoft.com/office/powerpoint/2010/main" val="2119709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4977</TotalTime>
  <Words>1191</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Cambria Math</vt:lpstr>
      <vt:lpstr>Century Gothic</vt:lpstr>
      <vt:lpstr>Verdana</vt:lpstr>
      <vt:lpstr>Wingdings 3</vt:lpstr>
      <vt:lpstr>Ion</vt:lpstr>
      <vt:lpstr>How Computers Compute</vt:lpstr>
      <vt:lpstr>Needlessly Vague Questions</vt:lpstr>
      <vt:lpstr>PowerPoint Presentation</vt:lpstr>
      <vt:lpstr>PowerPoint Presentation</vt:lpstr>
      <vt:lpstr>PowerPoint Presentation</vt:lpstr>
      <vt:lpstr>PowerPoint Presentation</vt:lpstr>
      <vt:lpstr>Analytic Engine</vt:lpstr>
      <vt:lpstr>Ada Lovelace</vt:lpstr>
      <vt:lpstr>PowerPoint Presentation</vt:lpstr>
      <vt:lpstr>What are the Pros and Cons of Computers?</vt:lpstr>
      <vt:lpstr>What is a Number?</vt:lpstr>
      <vt:lpstr>The Classes of Numbers</vt:lpstr>
      <vt:lpstr>What is a Function?</vt:lpstr>
      <vt:lpstr>PowerPoint Presentation</vt:lpstr>
      <vt:lpstr>Floating Point Numbers</vt:lpstr>
      <vt:lpstr>IEEE 754 Single Precision Floats</vt:lpstr>
      <vt:lpstr>Other Precisions</vt:lpstr>
      <vt:lpstr>Problems with binary representation</vt:lpstr>
      <vt:lpstr>Rounding</vt:lpstr>
      <vt:lpstr>Function Evaluation</vt:lpstr>
      <vt:lpstr>Computational Considerations</vt:lpstr>
      <vt:lpstr>A better way to compute polynomials</vt:lpstr>
      <vt:lpstr>Horner’s Method</vt:lpstr>
      <vt:lpstr>Why does any of this matter?</vt:lpstr>
      <vt:lpstr>Why does any of this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Computers Compute</dc:title>
  <dc:creator>Christopher Moakler</dc:creator>
  <cp:lastModifiedBy>Christopher John Moakler</cp:lastModifiedBy>
  <cp:revision>22</cp:revision>
  <dcterms:created xsi:type="dcterms:W3CDTF">2022-01-21T00:54:07Z</dcterms:created>
  <dcterms:modified xsi:type="dcterms:W3CDTF">2022-11-14T20:23:26Z</dcterms:modified>
</cp:coreProperties>
</file>